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oboto Condensed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" charset="1" panose="02000000000000000000"/>
      <p:regular r:id="rId21"/>
    </p:embeddedFont>
    <p:embeddedFont>
      <p:font typeface="Noto Sans Bold" charset="1" panose="020B0802040504020204"/>
      <p:regular r:id="rId22"/>
    </p:embeddedFont>
    <p:embeddedFont>
      <p:font typeface="Noto Sans" charset="1" panose="020B0502040504020204"/>
      <p:regular r:id="rId23"/>
    </p:embeddedFont>
    <p:embeddedFont>
      <p:font typeface="Open Sans" charset="1" panose="020B0606030504020204"/>
      <p:regular r:id="rId24"/>
    </p:embeddedFont>
    <p:embeddedFont>
      <p:font typeface="Open Sans Bold" charset="1" panose="020B0806030504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jpeg" Type="http://schemas.openxmlformats.org/officeDocument/2006/relationships/image"/><Relationship Id="rId11" Target="../media/image48.jpeg" Type="http://schemas.openxmlformats.org/officeDocument/2006/relationships/image"/><Relationship Id="rId12" Target="../media/image49.png" Type="http://schemas.openxmlformats.org/officeDocument/2006/relationships/image"/><Relationship Id="rId13" Target="../media/image50.png" Type="http://schemas.openxmlformats.org/officeDocument/2006/relationships/image"/><Relationship Id="rId14" Target="../media/image51.png" Type="http://schemas.openxmlformats.org/officeDocument/2006/relationships/image"/><Relationship Id="rId2" Target="../media/image2.png" Type="http://schemas.openxmlformats.org/officeDocument/2006/relationships/image"/><Relationship Id="rId3" Target="../media/image40.jpeg" Type="http://schemas.openxmlformats.org/officeDocument/2006/relationships/image"/><Relationship Id="rId4" Target="../media/image41.jpeg" Type="http://schemas.openxmlformats.org/officeDocument/2006/relationships/image"/><Relationship Id="rId5" Target="../media/image42.jpeg" Type="http://schemas.openxmlformats.org/officeDocument/2006/relationships/image"/><Relationship Id="rId6" Target="../media/image43.jpeg" Type="http://schemas.openxmlformats.org/officeDocument/2006/relationships/image"/><Relationship Id="rId7" Target="../media/image44.jpeg" Type="http://schemas.openxmlformats.org/officeDocument/2006/relationships/image"/><Relationship Id="rId8" Target="../media/image45.jpeg" Type="http://schemas.openxmlformats.org/officeDocument/2006/relationships/image"/><Relationship Id="rId9" Target="../media/image4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jpeg" Type="http://schemas.openxmlformats.org/officeDocument/2006/relationships/image"/><Relationship Id="rId3" Target="../media/image5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Relationship Id="rId4" Target="../media/image2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8.pn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25.jpeg" Type="http://schemas.openxmlformats.org/officeDocument/2006/relationships/image"/><Relationship Id="rId6" Target="../media/image10.jpeg" Type="http://schemas.openxmlformats.org/officeDocument/2006/relationships/image"/><Relationship Id="rId7" Target="../media/image26.jpeg" Type="http://schemas.openxmlformats.org/officeDocument/2006/relationships/image"/><Relationship Id="rId8" Target="../media/image27.jpe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pn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2.png" Type="http://schemas.openxmlformats.org/officeDocument/2006/relationships/image"/><Relationship Id="rId5" Target="../media/image31.png" Type="http://schemas.openxmlformats.org/officeDocument/2006/relationships/image"/><Relationship Id="rId6" Target="../media/image9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554530"/>
            <a:ext cx="19606126" cy="11396061"/>
          </a:xfrm>
          <a:custGeom>
            <a:avLst/>
            <a:gdLst/>
            <a:ahLst/>
            <a:cxnLst/>
            <a:rect r="r" b="b" t="t" l="l"/>
            <a:pathLst>
              <a:path h="11396061" w="19606126">
                <a:moveTo>
                  <a:pt x="0" y="0"/>
                </a:moveTo>
                <a:lnTo>
                  <a:pt x="19606126" y="0"/>
                </a:lnTo>
                <a:lnTo>
                  <a:pt x="19606126" y="11396060"/>
                </a:lnTo>
                <a:lnTo>
                  <a:pt x="0" y="1139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6040617" y="5776869"/>
            <a:ext cx="4324022" cy="0"/>
          </a:xfrm>
          <a:prstGeom prst="line">
            <a:avLst/>
          </a:prstGeom>
          <a:ln cap="flat" w="9525">
            <a:solidFill>
              <a:srgbClr val="130E0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48731" y="7792885"/>
            <a:ext cx="12350938" cy="2205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56"/>
              </a:lnSpc>
            </a:pPr>
            <a:r>
              <a:rPr lang="en-US" sz="9600" spc="384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MOVIMENT EUROPEU</a:t>
            </a:r>
          </a:p>
          <a:p>
            <a:pPr algn="l">
              <a:lnSpc>
                <a:spcPts val="8256"/>
              </a:lnSpc>
            </a:pPr>
            <a:r>
              <a:rPr lang="en-US" sz="9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LES ILLES BALEARS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829145" y="8868607"/>
            <a:ext cx="4496221" cy="855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04"/>
              </a:lnSpc>
            </a:pPr>
            <a:r>
              <a:rPr lang="en-US" b="true" sz="4931" spc="493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2026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07811" y="500989"/>
            <a:ext cx="4174365" cy="657657"/>
            <a:chOff x="0" y="0"/>
            <a:chExt cx="5565820" cy="8768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 spc="389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CIBAME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90809" y="2522488"/>
            <a:ext cx="6320141" cy="2898868"/>
            <a:chOff x="0" y="0"/>
            <a:chExt cx="8426855" cy="386515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64870" y="0"/>
              <a:ext cx="2439336" cy="3245672"/>
            </a:xfrm>
            <a:custGeom>
              <a:avLst/>
              <a:gdLst/>
              <a:ahLst/>
              <a:cxnLst/>
              <a:rect r="r" b="b" t="t" l="l"/>
              <a:pathLst>
                <a:path h="3245672" w="2439336">
                  <a:moveTo>
                    <a:pt x="0" y="0"/>
                  </a:moveTo>
                  <a:lnTo>
                    <a:pt x="2439336" y="0"/>
                  </a:lnTo>
                  <a:lnTo>
                    <a:pt x="2439336" y="3245672"/>
                  </a:lnTo>
                  <a:lnTo>
                    <a:pt x="0" y="324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997476" y="0"/>
              <a:ext cx="2431902" cy="3245672"/>
            </a:xfrm>
            <a:custGeom>
              <a:avLst/>
              <a:gdLst/>
              <a:ahLst/>
              <a:cxnLst/>
              <a:rect r="r" b="b" t="t" l="l"/>
              <a:pathLst>
                <a:path h="3245672" w="2431902">
                  <a:moveTo>
                    <a:pt x="0" y="0"/>
                  </a:moveTo>
                  <a:lnTo>
                    <a:pt x="2431903" y="0"/>
                  </a:lnTo>
                  <a:lnTo>
                    <a:pt x="2431903" y="3245672"/>
                  </a:lnTo>
                  <a:lnTo>
                    <a:pt x="0" y="3245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2" r="0" b="-12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016661" y="82014"/>
              <a:ext cx="2372744" cy="3163659"/>
            </a:xfrm>
            <a:custGeom>
              <a:avLst/>
              <a:gdLst/>
              <a:ahLst/>
              <a:cxnLst/>
              <a:rect r="r" b="b" t="t" l="l"/>
              <a:pathLst>
                <a:path h="3163659" w="2372744">
                  <a:moveTo>
                    <a:pt x="0" y="0"/>
                  </a:moveTo>
                  <a:lnTo>
                    <a:pt x="2372744" y="0"/>
                  </a:lnTo>
                  <a:lnTo>
                    <a:pt x="2372744" y="3163658"/>
                  </a:lnTo>
                  <a:lnTo>
                    <a:pt x="0" y="3163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427146"/>
              <a:ext cx="8426855" cy="4380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1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Autonomia estratègica de la Unió Europea: Reptes i Futur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6326754"/>
            <a:ext cx="6429381" cy="2931546"/>
            <a:chOff x="0" y="0"/>
            <a:chExt cx="8572508" cy="390872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588895" y="0"/>
              <a:ext cx="2173527" cy="3260291"/>
            </a:xfrm>
            <a:custGeom>
              <a:avLst/>
              <a:gdLst/>
              <a:ahLst/>
              <a:cxnLst/>
              <a:rect r="r" b="b" t="t" l="l"/>
              <a:pathLst>
                <a:path h="3260291" w="2173527">
                  <a:moveTo>
                    <a:pt x="0" y="0"/>
                  </a:moveTo>
                  <a:lnTo>
                    <a:pt x="2173527" y="0"/>
                  </a:lnTo>
                  <a:lnTo>
                    <a:pt x="2173527" y="3260291"/>
                  </a:lnTo>
                  <a:lnTo>
                    <a:pt x="0" y="3260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573344" y="0"/>
              <a:ext cx="2176244" cy="3260291"/>
            </a:xfrm>
            <a:custGeom>
              <a:avLst/>
              <a:gdLst/>
              <a:ahLst/>
              <a:cxnLst/>
              <a:rect r="r" b="b" t="t" l="l"/>
              <a:pathLst>
                <a:path h="3260291" w="2176244">
                  <a:moveTo>
                    <a:pt x="0" y="0"/>
                  </a:moveTo>
                  <a:lnTo>
                    <a:pt x="2176244" y="0"/>
                  </a:lnTo>
                  <a:lnTo>
                    <a:pt x="2176244" y="3260291"/>
                  </a:lnTo>
                  <a:lnTo>
                    <a:pt x="0" y="3260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3439237"/>
              <a:ext cx="8572508" cy="4694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46"/>
                </a:lnSpc>
                <a:spcBef>
                  <a:spcPct val="0"/>
                </a:spcBef>
              </a:pPr>
              <a:r>
                <a:rPr lang="en-US" sz="2033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El desenvolupament de l'Espanya democràtica i europea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4114117" y="2970296"/>
            <a:ext cx="2010551" cy="2010551"/>
          </a:xfrm>
          <a:custGeom>
            <a:avLst/>
            <a:gdLst/>
            <a:ahLst/>
            <a:cxnLst/>
            <a:rect r="r" b="b" t="t" l="l"/>
            <a:pathLst>
              <a:path h="2010551" w="2010551">
                <a:moveTo>
                  <a:pt x="0" y="0"/>
                </a:moveTo>
                <a:lnTo>
                  <a:pt x="2010550" y="0"/>
                </a:lnTo>
                <a:lnTo>
                  <a:pt x="2010550" y="2010551"/>
                </a:lnTo>
                <a:lnTo>
                  <a:pt x="0" y="20105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93284" y="2324074"/>
            <a:ext cx="2311603" cy="2311603"/>
          </a:xfrm>
          <a:custGeom>
            <a:avLst/>
            <a:gdLst/>
            <a:ahLst/>
            <a:cxnLst/>
            <a:rect r="r" b="b" t="t" l="l"/>
            <a:pathLst>
              <a:path h="2311603" w="2311603">
                <a:moveTo>
                  <a:pt x="0" y="0"/>
                </a:moveTo>
                <a:lnTo>
                  <a:pt x="2311604" y="0"/>
                </a:lnTo>
                <a:lnTo>
                  <a:pt x="2311604" y="2311603"/>
                </a:lnTo>
                <a:lnTo>
                  <a:pt x="0" y="2311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620212" y="3148602"/>
            <a:ext cx="2008005" cy="2008005"/>
          </a:xfrm>
          <a:custGeom>
            <a:avLst/>
            <a:gdLst/>
            <a:ahLst/>
            <a:cxnLst/>
            <a:rect r="r" b="b" t="t" l="l"/>
            <a:pathLst>
              <a:path h="2008005" w="2008005">
                <a:moveTo>
                  <a:pt x="0" y="0"/>
                </a:moveTo>
                <a:lnTo>
                  <a:pt x="2008005" y="0"/>
                </a:lnTo>
                <a:lnTo>
                  <a:pt x="2008005" y="2008005"/>
                </a:lnTo>
                <a:lnTo>
                  <a:pt x="0" y="20080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319722" y="2324074"/>
            <a:ext cx="1941679" cy="1941679"/>
          </a:xfrm>
          <a:custGeom>
            <a:avLst/>
            <a:gdLst/>
            <a:ahLst/>
            <a:cxnLst/>
            <a:rect r="r" b="b" t="t" l="l"/>
            <a:pathLst>
              <a:path h="1941679" w="1941679">
                <a:moveTo>
                  <a:pt x="0" y="0"/>
                </a:moveTo>
                <a:lnTo>
                  <a:pt x="1941679" y="0"/>
                </a:lnTo>
                <a:lnTo>
                  <a:pt x="1941679" y="1941678"/>
                </a:lnTo>
                <a:lnTo>
                  <a:pt x="0" y="1941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849086" y="6181053"/>
            <a:ext cx="1665006" cy="2480965"/>
          </a:xfrm>
          <a:custGeom>
            <a:avLst/>
            <a:gdLst/>
            <a:ahLst/>
            <a:cxnLst/>
            <a:rect r="r" b="b" t="t" l="l"/>
            <a:pathLst>
              <a:path h="2480965" w="1665006">
                <a:moveTo>
                  <a:pt x="0" y="0"/>
                </a:moveTo>
                <a:lnTo>
                  <a:pt x="1665006" y="0"/>
                </a:lnTo>
                <a:lnTo>
                  <a:pt x="1665006" y="2480965"/>
                </a:lnTo>
                <a:lnTo>
                  <a:pt x="0" y="24809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7413" t="0" r="-21592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016813" y="6217756"/>
            <a:ext cx="1619324" cy="2444262"/>
          </a:xfrm>
          <a:custGeom>
            <a:avLst/>
            <a:gdLst/>
            <a:ahLst/>
            <a:cxnLst/>
            <a:rect r="r" b="b" t="t" l="l"/>
            <a:pathLst>
              <a:path h="2444262" w="1619324">
                <a:moveTo>
                  <a:pt x="0" y="0"/>
                </a:moveTo>
                <a:lnTo>
                  <a:pt x="1619324" y="0"/>
                </a:lnTo>
                <a:lnTo>
                  <a:pt x="1619324" y="2444262"/>
                </a:lnTo>
                <a:lnTo>
                  <a:pt x="0" y="2444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487222" y="5598287"/>
            <a:ext cx="4497548" cy="3646497"/>
          </a:xfrm>
          <a:custGeom>
            <a:avLst/>
            <a:gdLst/>
            <a:ahLst/>
            <a:cxnLst/>
            <a:rect r="r" b="b" t="t" l="l"/>
            <a:pathLst>
              <a:path h="3646497" w="4497548">
                <a:moveTo>
                  <a:pt x="0" y="0"/>
                </a:moveTo>
                <a:lnTo>
                  <a:pt x="4497548" y="0"/>
                </a:lnTo>
                <a:lnTo>
                  <a:pt x="4497548" y="3646497"/>
                </a:lnTo>
                <a:lnTo>
                  <a:pt x="0" y="364649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5011" r="0" b="-69319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3167894" y="881989"/>
            <a:ext cx="4091406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120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86944" y="881989"/>
            <a:ext cx="7700278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20"/>
              </a:lnSpc>
            </a:pPr>
            <a:r>
              <a:rPr lang="en-US" sz="12000">
                <a:solidFill>
                  <a:srgbClr val="73737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ACTIVITATS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2289" y="5095875"/>
            <a:ext cx="4691856" cy="340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8"/>
              </a:lnSpc>
              <a:spcBef>
                <a:spcPct val="0"/>
              </a:spcBef>
            </a:pPr>
            <a:r>
              <a:rPr lang="en-US" sz="1970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El lideratge de les dones a la Unió Europea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781963" y="8904297"/>
            <a:ext cx="4134247" cy="340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8"/>
              </a:lnSpc>
              <a:spcBef>
                <a:spcPct val="0"/>
              </a:spcBef>
            </a:pPr>
            <a:r>
              <a:rPr lang="en-US" sz="1970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Converses amb el Moviment Europeu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07811" y="4270832"/>
            <a:ext cx="7744359" cy="4869266"/>
          </a:xfrm>
          <a:custGeom>
            <a:avLst/>
            <a:gdLst/>
            <a:ahLst/>
            <a:cxnLst/>
            <a:rect r="r" b="b" t="t" l="l"/>
            <a:pathLst>
              <a:path h="4869266" w="7744359">
                <a:moveTo>
                  <a:pt x="0" y="0"/>
                </a:moveTo>
                <a:lnTo>
                  <a:pt x="7744360" y="0"/>
                </a:lnTo>
                <a:lnTo>
                  <a:pt x="7744360" y="4869266"/>
                </a:lnTo>
                <a:lnTo>
                  <a:pt x="0" y="4869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52869" y="4270832"/>
            <a:ext cx="8034403" cy="2611181"/>
          </a:xfrm>
          <a:custGeom>
            <a:avLst/>
            <a:gdLst/>
            <a:ahLst/>
            <a:cxnLst/>
            <a:rect r="r" b="b" t="t" l="l"/>
            <a:pathLst>
              <a:path h="2611181" w="8034403">
                <a:moveTo>
                  <a:pt x="0" y="0"/>
                </a:moveTo>
                <a:lnTo>
                  <a:pt x="8034402" y="0"/>
                </a:lnTo>
                <a:lnTo>
                  <a:pt x="8034402" y="2611181"/>
                </a:lnTo>
                <a:lnTo>
                  <a:pt x="0" y="2611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07811" y="1864028"/>
            <a:ext cx="7822097" cy="228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9"/>
              </a:lnSpc>
            </a:pPr>
            <a:r>
              <a:rPr lang="en-US" sz="9999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PUBLICACIONS</a:t>
            </a:r>
          </a:p>
          <a:p>
            <a:pPr algn="l">
              <a:lnSpc>
                <a:spcPts val="8599"/>
              </a:lnSpc>
            </a:pPr>
            <a:r>
              <a:rPr lang="en-US" sz="9999" spc="-599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ELECTRÒNIQUES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91978" y="1864028"/>
            <a:ext cx="6756185" cy="228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9"/>
              </a:lnSpc>
            </a:pPr>
            <a:r>
              <a:rPr lang="en-US" sz="9999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PRESENCIA A INTERNET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93421" y="8504646"/>
            <a:ext cx="7916107" cy="372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9"/>
              </a:lnSpc>
              <a:spcBef>
                <a:spcPct val="0"/>
              </a:spcBef>
            </a:pPr>
            <a:r>
              <a:rPr lang="en-US" sz="2128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HTTPS://CIBAME.EU HTTPS://BLOG.CIBAME.EU HTTPS://WIKI.CIBAME.EU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4234" y="7119607"/>
            <a:ext cx="5494139" cy="111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FACEBOOK (MOVIMENTEUROPEU)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TWITTER/X (@CIBAMEUR)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059338"/>
            <a:ext cx="16286890" cy="3521031"/>
            <a:chOff x="0" y="0"/>
            <a:chExt cx="21715853" cy="469470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143" r="0" b="1143"/>
            <a:stretch>
              <a:fillRect/>
            </a:stretch>
          </p:blipFill>
          <p:spPr>
            <a:xfrm flipH="false" flipV="false">
              <a:off x="0" y="0"/>
              <a:ext cx="21715853" cy="4694707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380440" y="1134617"/>
            <a:ext cx="9878860" cy="123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714"/>
              </a:lnSpc>
            </a:pPr>
            <a:r>
              <a:rPr lang="en-US" sz="10132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CONTACTAU-NOS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55043" y="8414385"/>
            <a:ext cx="580425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cibame@cibame.eu</a:t>
            </a:r>
          </a:p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cibame.eu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648081"/>
            <a:ext cx="16286890" cy="1277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29"/>
              </a:lnSpc>
            </a:pPr>
            <a:r>
              <a:rPr lang="en-US" b="true" sz="7449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Moviment Europeu de les Illes Balears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7811" y="9378175"/>
            <a:ext cx="1620024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cibame.eu</a:t>
            </a:r>
          </a:p>
        </p:txBody>
      </p:sp>
      <p:sp>
        <p:nvSpPr>
          <p:cNvPr name="AutoShape 3" id="3"/>
          <p:cNvSpPr/>
          <p:nvPr/>
        </p:nvSpPr>
        <p:spPr>
          <a:xfrm>
            <a:off x="2627836" y="9593123"/>
            <a:ext cx="14687754" cy="0"/>
          </a:xfrm>
          <a:prstGeom prst="line">
            <a:avLst/>
          </a:prstGeom>
          <a:ln cap="flat" w="28575">
            <a:solidFill>
              <a:srgbClr val="00339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487222" y="8829040"/>
            <a:ext cx="477207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EFECE7"/>
                </a:solidFill>
                <a:latin typeface="Roboto"/>
                <a:ea typeface="Roboto"/>
                <a:cs typeface="Roboto"/>
                <a:sym typeface="Roboto"/>
              </a:rPr>
              <a:t>www.reallygreatsite.com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36469" y="825125"/>
            <a:ext cx="6722831" cy="1192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18"/>
              </a:lnSpc>
            </a:pPr>
            <a:r>
              <a:rPr lang="en-US" sz="9788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10/03/2026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403865" y="2017797"/>
            <a:ext cx="5855435" cy="7388761"/>
          </a:xfrm>
          <a:custGeom>
            <a:avLst/>
            <a:gdLst/>
            <a:ahLst/>
            <a:cxnLst/>
            <a:rect r="r" b="b" t="t" l="l"/>
            <a:pathLst>
              <a:path h="7388761" w="5855435">
                <a:moveTo>
                  <a:pt x="0" y="0"/>
                </a:moveTo>
                <a:lnTo>
                  <a:pt x="5855435" y="0"/>
                </a:lnTo>
                <a:lnTo>
                  <a:pt x="5855435" y="7388761"/>
                </a:lnTo>
                <a:lnTo>
                  <a:pt x="0" y="7388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951" r="0" b="-1377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8920" y="667192"/>
            <a:ext cx="8874019" cy="1213263"/>
          </a:xfrm>
          <a:custGeom>
            <a:avLst/>
            <a:gdLst/>
            <a:ahLst/>
            <a:cxnLst/>
            <a:rect r="r" b="b" t="t" l="l"/>
            <a:pathLst>
              <a:path h="1213263" w="8874019">
                <a:moveTo>
                  <a:pt x="0" y="0"/>
                </a:moveTo>
                <a:lnTo>
                  <a:pt x="8874019" y="0"/>
                </a:lnTo>
                <a:lnTo>
                  <a:pt x="8874019" y="1213263"/>
                </a:lnTo>
                <a:lnTo>
                  <a:pt x="0" y="1213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4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88480" y="6058026"/>
            <a:ext cx="7317624" cy="3153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4"/>
              </a:lnSpc>
            </a:pPr>
            <a:r>
              <a:rPr lang="en-US" sz="5456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Georgina Higueras</a:t>
            </a:r>
          </a:p>
          <a:p>
            <a:pPr algn="l">
              <a:lnSpc>
                <a:spcPts val="4837"/>
              </a:lnSpc>
            </a:pPr>
            <a:r>
              <a:rPr lang="en-US" sz="3224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periodista i escriptora, </a:t>
            </a:r>
          </a:p>
          <a:p>
            <a:pPr algn="l">
              <a:lnSpc>
                <a:spcPts val="2579"/>
              </a:lnSpc>
            </a:pPr>
            <a:r>
              <a:rPr lang="en-US" sz="3224" spc="-138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experta en relacions internacionals i Àsia,</a:t>
            </a:r>
          </a:p>
          <a:p>
            <a:pPr algn="l">
              <a:lnSpc>
                <a:spcPts val="4837"/>
              </a:lnSpc>
            </a:pPr>
            <a:r>
              <a:rPr lang="en-US" sz="3224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és directora del Fòrum Àsia. </a:t>
            </a:r>
          </a:p>
          <a:p>
            <a:pPr algn="l">
              <a:lnSpc>
                <a:spcPts val="2100"/>
              </a:lnSpc>
            </a:pPr>
          </a:p>
          <a:p>
            <a:pPr algn="l">
              <a:lnSpc>
                <a:spcPts val="2885"/>
              </a:lnSpc>
            </a:pPr>
            <a:r>
              <a:rPr lang="en-US" sz="2885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Presen</a:t>
            </a:r>
            <a:r>
              <a:rPr lang="en-US" sz="2885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en-US" sz="2885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ació de </a:t>
            </a:r>
            <a:r>
              <a:rPr lang="en-US" b="true" sz="2885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Teresa Riera</a:t>
            </a:r>
            <a:r>
              <a:rPr lang="en-US" sz="2885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presidenta</a:t>
            </a:r>
          </a:p>
          <a:p>
            <a:pPr algn="l">
              <a:lnSpc>
                <a:spcPts val="4327"/>
              </a:lnSpc>
            </a:pPr>
            <a:r>
              <a:rPr lang="en-US" sz="2885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del Moviment Europeu de les Illes Balears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8480" y="2324544"/>
            <a:ext cx="8754458" cy="1126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3"/>
              </a:lnSpc>
            </a:pPr>
            <a:r>
              <a:rPr lang="en-US" sz="38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Dimarts 10 de marc de 2026</a:t>
            </a:r>
            <a:r>
              <a:rPr lang="en-US" sz="38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les 19h</a:t>
            </a:r>
          </a:p>
          <a:p>
            <a:pPr algn="ctr">
              <a:lnSpc>
                <a:spcPts val="4543"/>
              </a:lnSpc>
            </a:pPr>
            <a:r>
              <a:rPr lang="en-US" sz="41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Sala d’actes de Ca n’Oleo de Palma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8480" y="4066963"/>
            <a:ext cx="9818655" cy="137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5"/>
              </a:lnSpc>
            </a:pPr>
            <a:r>
              <a:rPr lang="en-US" b="true" sz="604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 Xina vol posar ordre en el món en caos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13" y="2700449"/>
            <a:ext cx="18266487" cy="4772120"/>
          </a:xfrm>
          <a:custGeom>
            <a:avLst/>
            <a:gdLst/>
            <a:ahLst/>
            <a:cxnLst/>
            <a:rect r="r" b="b" t="t" l="l"/>
            <a:pathLst>
              <a:path h="4772120" w="18266487">
                <a:moveTo>
                  <a:pt x="0" y="0"/>
                </a:moveTo>
                <a:lnTo>
                  <a:pt x="18266487" y="0"/>
                </a:lnTo>
                <a:lnTo>
                  <a:pt x="18266487" y="4772120"/>
                </a:lnTo>
                <a:lnTo>
                  <a:pt x="0" y="4772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0910" y="7784148"/>
            <a:ext cx="9254375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400" spc="240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CONSELL FEDERAL ESPAÑOL DEL MOVIMENT EUROPEU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57368" y="551116"/>
            <a:ext cx="9489171" cy="17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35"/>
              </a:lnSpc>
            </a:pPr>
            <a:r>
              <a:rPr lang="en-US" sz="7482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SOBRE  EL</a:t>
            </a:r>
          </a:p>
          <a:p>
            <a:pPr algn="r">
              <a:lnSpc>
                <a:spcPts val="7632"/>
              </a:lnSpc>
            </a:pPr>
            <a:r>
              <a:rPr lang="en-US" sz="7482" spc="-59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MOVIMENT EUROPEU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0910" y="8284261"/>
            <a:ext cx="9795735" cy="1674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2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És una de les 35 seccions que conformen el Moviment Europeu Internacional, constituïda el 1949 a París per l’impuls de l'intel·lectual Salvador de Madariaga juntament amb un grup de destacats exiliats polítics de la dictadura franquista.  Restaurada la democràcia a Espanya,  és legalitzat i impulsà la incorporació a la llavors Comunitat Econòmica Europea, l'actual Unió Europea.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74462" y="9576486"/>
            <a:ext cx="4772078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cibame.eu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0910" y="990600"/>
            <a:ext cx="8313090" cy="1341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spc="-2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Organització fundada l’any 1948, oberta a totes les tendències polítiques, econòmiques, socials i culturals de la Societat Civil, present a 39 països agrupant 36 associacions internacionals, i que constitueix una plataforma de debat i contribucions constructives per a Europa.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0910" y="499110"/>
            <a:ext cx="6515739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b="true" sz="2400" spc="240">
                <a:solidFill>
                  <a:srgbClr val="545454"/>
                </a:solidFill>
                <a:latin typeface="Roboto Bold"/>
                <a:ea typeface="Roboto Bold"/>
                <a:cs typeface="Roboto Bold"/>
                <a:sym typeface="Roboto Bold"/>
              </a:rPr>
              <a:t>MOVIMENT EUROPEU INTERNACIONAL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572174" y="8322361"/>
            <a:ext cx="4174365" cy="657657"/>
            <a:chOff x="0" y="0"/>
            <a:chExt cx="5565820" cy="8768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111" y="408802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257368" y="551116"/>
            <a:ext cx="9489171" cy="17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35"/>
              </a:lnSpc>
            </a:pPr>
            <a:r>
              <a:rPr lang="en-US" sz="7482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SOBRE  EL</a:t>
            </a:r>
          </a:p>
          <a:p>
            <a:pPr algn="r">
              <a:lnSpc>
                <a:spcPts val="7632"/>
              </a:lnSpc>
            </a:pPr>
            <a:r>
              <a:rPr lang="en-US" sz="7482" spc="-59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MOVIMENT EUROPEU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217420"/>
            <a:ext cx="16307779" cy="9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72"/>
              </a:lnSpc>
              <a:spcBef>
                <a:spcPct val="0"/>
              </a:spcBef>
            </a:pPr>
            <a:r>
              <a:rPr lang="en-US" sz="5766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El primers èxits del Moviment Europeu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108721" y="3486840"/>
            <a:ext cx="4227931" cy="2991621"/>
            <a:chOff x="0" y="0"/>
            <a:chExt cx="5637241" cy="398882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37241" cy="3170948"/>
            </a:xfrm>
            <a:custGeom>
              <a:avLst/>
              <a:gdLst/>
              <a:ahLst/>
              <a:cxnLst/>
              <a:rect r="r" b="b" t="t" l="l"/>
              <a:pathLst>
                <a:path h="3170948" w="5637241">
                  <a:moveTo>
                    <a:pt x="0" y="0"/>
                  </a:moveTo>
                  <a:lnTo>
                    <a:pt x="5637241" y="0"/>
                  </a:lnTo>
                  <a:lnTo>
                    <a:pt x="5637241" y="3170948"/>
                  </a:lnTo>
                  <a:lnTo>
                    <a:pt x="0" y="3170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189998"/>
              <a:ext cx="4508683" cy="7988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10"/>
                </a:lnSpc>
              </a:pPr>
              <a:r>
                <a:rPr lang="en-US" b="true" sz="220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Consell d'Europa</a:t>
              </a:r>
              <a:r>
                <a:rPr lang="en-US" sz="2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l">
                <a:lnSpc>
                  <a:spcPts val="2310"/>
                </a:lnSpc>
              </a:pPr>
              <a:r>
                <a:rPr lang="en-US" sz="2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Creació al maig de 1949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254955" y="3486840"/>
            <a:ext cx="3576257" cy="2994415"/>
            <a:chOff x="0" y="0"/>
            <a:chExt cx="4768343" cy="399255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768343" cy="3170948"/>
            </a:xfrm>
            <a:custGeom>
              <a:avLst/>
              <a:gdLst/>
              <a:ahLst/>
              <a:cxnLst/>
              <a:rect r="r" b="b" t="t" l="l"/>
              <a:pathLst>
                <a:path h="3170948" w="4768343">
                  <a:moveTo>
                    <a:pt x="0" y="0"/>
                  </a:moveTo>
                  <a:lnTo>
                    <a:pt x="4768343" y="0"/>
                  </a:lnTo>
                  <a:lnTo>
                    <a:pt x="4768343" y="3170948"/>
                  </a:lnTo>
                  <a:lnTo>
                    <a:pt x="0" y="3170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3199523"/>
              <a:ext cx="4768343" cy="7930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88"/>
                </a:lnSpc>
              </a:pPr>
              <a:r>
                <a:rPr lang="en-US" b="true" sz="220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Collège d'Europe</a:t>
              </a:r>
            </a:p>
            <a:p>
              <a:pPr algn="l">
                <a:lnSpc>
                  <a:spcPts val="2288"/>
                </a:lnSpc>
              </a:pPr>
              <a:r>
                <a:rPr lang="en-US" sz="2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 Bruges (1949)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749516" y="3486840"/>
            <a:ext cx="3586583" cy="2973004"/>
            <a:chOff x="0" y="0"/>
            <a:chExt cx="4782111" cy="39640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82111" cy="3146126"/>
            </a:xfrm>
            <a:custGeom>
              <a:avLst/>
              <a:gdLst/>
              <a:ahLst/>
              <a:cxnLst/>
              <a:rect r="r" b="b" t="t" l="l"/>
              <a:pathLst>
                <a:path h="3146126" w="4782111">
                  <a:moveTo>
                    <a:pt x="0" y="0"/>
                  </a:moveTo>
                  <a:lnTo>
                    <a:pt x="4782111" y="0"/>
                  </a:lnTo>
                  <a:lnTo>
                    <a:pt x="4782111" y="3146126"/>
                  </a:lnTo>
                  <a:lnTo>
                    <a:pt x="0" y="3146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3165176"/>
              <a:ext cx="4668509" cy="7988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10"/>
                </a:lnSpc>
              </a:pPr>
              <a:r>
                <a:rPr lang="en-US" b="true" sz="220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European Center of Culture</a:t>
              </a:r>
            </a:p>
            <a:p>
              <a:pPr algn="l">
                <a:lnSpc>
                  <a:spcPts val="2310"/>
                </a:lnSpc>
              </a:pPr>
              <a:r>
                <a:rPr lang="en-US" sz="2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 Ginebra (1949)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7249783"/>
            <a:ext cx="16346368" cy="1593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3923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-US" b="true" sz="3923">
                <a:solidFill>
                  <a:srgbClr val="003399"/>
                </a:solidFill>
                <a:latin typeface="Roboto Bold"/>
                <a:ea typeface="Roboto Bold"/>
                <a:cs typeface="Roboto Bold"/>
                <a:sym typeface="Roboto Bold"/>
              </a:rPr>
              <a:t>Moviment Europeu Internacional (EMI)</a:t>
            </a:r>
            <a:r>
              <a:rPr lang="en-US" sz="3923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 dirigeix els seus esforços a reforçar la </a:t>
            </a:r>
            <a:r>
              <a:rPr lang="en-US" b="true" sz="3923">
                <a:solidFill>
                  <a:srgbClr val="003399"/>
                </a:solidFill>
                <a:latin typeface="Roboto Bold"/>
                <a:ea typeface="Roboto Bold"/>
                <a:cs typeface="Roboto Bold"/>
                <a:sym typeface="Roboto Bold"/>
              </a:rPr>
              <a:t>democràcia europea</a:t>
            </a:r>
            <a:r>
              <a:rPr lang="en-US" sz="3923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, impulsar la </a:t>
            </a:r>
            <a:r>
              <a:rPr lang="en-US" b="true" sz="3923">
                <a:solidFill>
                  <a:srgbClr val="003399"/>
                </a:solidFill>
                <a:latin typeface="Roboto Bold"/>
                <a:ea typeface="Roboto Bold"/>
                <a:cs typeface="Roboto Bold"/>
                <a:sym typeface="Roboto Bold"/>
              </a:rPr>
              <a:t>participació ciutadana</a:t>
            </a:r>
            <a:r>
              <a:rPr lang="en-US" sz="3923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 i avançar cap a una i</a:t>
            </a:r>
            <a:r>
              <a:rPr lang="en-US" b="true" sz="3923">
                <a:solidFill>
                  <a:srgbClr val="003399"/>
                </a:solidFill>
                <a:latin typeface="Roboto Bold"/>
                <a:ea typeface="Roboto Bold"/>
                <a:cs typeface="Roboto Bold"/>
                <a:sym typeface="Roboto Bold"/>
              </a:rPr>
              <a:t>ntegració europea més profunda i de caràcter federal</a:t>
            </a:r>
            <a:r>
              <a:rPr lang="en-US" sz="3923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111" y="513772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4182927" y="4444582"/>
            <a:ext cx="3076373" cy="2041943"/>
          </a:xfrm>
          <a:custGeom>
            <a:avLst/>
            <a:gdLst/>
            <a:ahLst/>
            <a:cxnLst/>
            <a:rect r="r" b="b" t="t" l="l"/>
            <a:pathLst>
              <a:path h="2041943" w="3076373">
                <a:moveTo>
                  <a:pt x="0" y="0"/>
                </a:moveTo>
                <a:lnTo>
                  <a:pt x="3076373" y="0"/>
                </a:lnTo>
                <a:lnTo>
                  <a:pt x="3076373" y="2041943"/>
                </a:lnTo>
                <a:lnTo>
                  <a:pt x="0" y="204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65023" y="3455979"/>
            <a:ext cx="3478528" cy="1687521"/>
          </a:xfrm>
          <a:custGeom>
            <a:avLst/>
            <a:gdLst/>
            <a:ahLst/>
            <a:cxnLst/>
            <a:rect r="r" b="b" t="t" l="l"/>
            <a:pathLst>
              <a:path h="1687521" w="3478528">
                <a:moveTo>
                  <a:pt x="0" y="0"/>
                </a:moveTo>
                <a:lnTo>
                  <a:pt x="3478528" y="0"/>
                </a:lnTo>
                <a:lnTo>
                  <a:pt x="3478528" y="1687521"/>
                </a:lnTo>
                <a:lnTo>
                  <a:pt x="0" y="1687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1552" r="-4742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819515"/>
            <a:ext cx="206629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240">
                <a:solidFill>
                  <a:srgbClr val="EFECE7"/>
                </a:solidFill>
                <a:latin typeface="Roboto"/>
                <a:ea typeface="Roboto"/>
                <a:cs typeface="Roboto"/>
                <a:sym typeface="Roboto"/>
              </a:rPr>
              <a:t>Page 05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710684" y="6486525"/>
            <a:ext cx="2382261" cy="1494836"/>
          </a:xfrm>
          <a:custGeom>
            <a:avLst/>
            <a:gdLst/>
            <a:ahLst/>
            <a:cxnLst/>
            <a:rect r="r" b="b" t="t" l="l"/>
            <a:pathLst>
              <a:path h="1494836" w="2382261">
                <a:moveTo>
                  <a:pt x="0" y="0"/>
                </a:moveTo>
                <a:lnTo>
                  <a:pt x="2382260" y="0"/>
                </a:lnTo>
                <a:lnTo>
                  <a:pt x="2382260" y="1494836"/>
                </a:lnTo>
                <a:lnTo>
                  <a:pt x="0" y="1494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493" t="-18919" r="0" b="-824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45731" y="5143500"/>
            <a:ext cx="2382261" cy="1392780"/>
          </a:xfrm>
          <a:custGeom>
            <a:avLst/>
            <a:gdLst/>
            <a:ahLst/>
            <a:cxnLst/>
            <a:rect r="r" b="b" t="t" l="l"/>
            <a:pathLst>
              <a:path h="1392780" w="2382261">
                <a:moveTo>
                  <a:pt x="0" y="0"/>
                </a:moveTo>
                <a:lnTo>
                  <a:pt x="2382261" y="0"/>
                </a:lnTo>
                <a:lnTo>
                  <a:pt x="2382261" y="1392780"/>
                </a:lnTo>
                <a:lnTo>
                  <a:pt x="0" y="139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311" t="-49508" r="0" b="-1381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3087622"/>
            <a:ext cx="12392564" cy="595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 el </a:t>
            </a: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2021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som una entitat privada amb personalitat jurídica pròpia i àmbit a les Illes Balears. Formam part del </a:t>
            </a: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Consell Federal Espanyol del Moviment Europeu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 estam vinculats al </a:t>
            </a:r>
            <a:r>
              <a:rPr lang="en-US" sz="3000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Moviment Europeu Internacional</a:t>
            </a:r>
            <a:r>
              <a:rPr lang="en-US" sz="3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🌍 Raó de ser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🌐 Apropar Europa a la ciutadania balear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🧭 Promoure els valors europeus: democràcia, drets humans, cooperació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🗣️ Fomentar el debat públic sobre el futur d’Europa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🤝 Comunitat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Treballam amb institucions, entitats socials, centres educatius i joves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Formam part d’una xarxa europea amb presència a tot el continent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710684" y="7922910"/>
            <a:ext cx="3587206" cy="1479722"/>
          </a:xfrm>
          <a:custGeom>
            <a:avLst/>
            <a:gdLst/>
            <a:ahLst/>
            <a:cxnLst/>
            <a:rect r="r" b="b" t="t" l="l"/>
            <a:pathLst>
              <a:path h="1479722" w="3587206">
                <a:moveTo>
                  <a:pt x="0" y="0"/>
                </a:moveTo>
                <a:lnTo>
                  <a:pt x="3587205" y="0"/>
                </a:lnTo>
                <a:lnTo>
                  <a:pt x="3587205" y="1479723"/>
                </a:lnTo>
                <a:lnTo>
                  <a:pt x="0" y="14797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927992" y="5734050"/>
            <a:ext cx="1369897" cy="2430141"/>
          </a:xfrm>
          <a:custGeom>
            <a:avLst/>
            <a:gdLst/>
            <a:ahLst/>
            <a:cxnLst/>
            <a:rect r="r" b="b" t="t" l="l"/>
            <a:pathLst>
              <a:path h="2430141" w="1369897">
                <a:moveTo>
                  <a:pt x="0" y="0"/>
                </a:moveTo>
                <a:lnTo>
                  <a:pt x="1369897" y="0"/>
                </a:lnTo>
                <a:lnTo>
                  <a:pt x="1369897" y="2430141"/>
                </a:lnTo>
                <a:lnTo>
                  <a:pt x="0" y="2430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71" t="0" r="-1871" b="-612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90111" y="1880509"/>
            <a:ext cx="16307779" cy="9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72"/>
              </a:lnSpc>
              <a:spcBef>
                <a:spcPct val="0"/>
              </a:spcBef>
            </a:pPr>
            <a:r>
              <a:rPr lang="en-US" sz="57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Consell de les Illes Balears del Moviment Europeu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44546" y="479425"/>
            <a:ext cx="9514754" cy="163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60"/>
              </a:lnSpc>
            </a:pPr>
            <a:r>
              <a:rPr lang="en-US" sz="12000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PRESENTACIÓ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111" y="513772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5070251" y="4832524"/>
            <a:ext cx="16307779" cy="9259457"/>
            <a:chOff x="0" y="0"/>
            <a:chExt cx="21743705" cy="1234594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8819515"/>
            <a:ext cx="206629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240">
                <a:solidFill>
                  <a:srgbClr val="EFECE7"/>
                </a:solidFill>
                <a:latin typeface="Roboto"/>
                <a:ea typeface="Roboto"/>
                <a:cs typeface="Roboto"/>
                <a:sym typeface="Roboto"/>
              </a:rPr>
              <a:t>Page 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581275"/>
            <a:ext cx="11852720" cy="665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🔵 QUÈ FEM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🎤 Activitats i Debats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🎓 Educació i Joventut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🤝 Cooperació Institucional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📢 Divulgació Europea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🌍 MISSIÓ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🧭 Apropar Europa a la ciutadania balear, promovent els valors europeus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— democràcia, drets humans, diversitat i cooperació — 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i fomentant la participació activa en el projecte europeu.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⭐ VISIÓ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✨ Construir una societat informada, crítica i compromesa </a:t>
            </a:r>
          </a:p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amb el projecte europeu i el seu futur.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576393" y="4140894"/>
            <a:ext cx="2603935" cy="2603935"/>
          </a:xfrm>
          <a:custGeom>
            <a:avLst/>
            <a:gdLst/>
            <a:ahLst/>
            <a:cxnLst/>
            <a:rect r="r" b="b" t="t" l="l"/>
            <a:pathLst>
              <a:path h="2603935" w="2603935">
                <a:moveTo>
                  <a:pt x="0" y="0"/>
                </a:moveTo>
                <a:lnTo>
                  <a:pt x="2603935" y="0"/>
                </a:lnTo>
                <a:lnTo>
                  <a:pt x="2603935" y="2603935"/>
                </a:lnTo>
                <a:lnTo>
                  <a:pt x="0" y="26039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81420" y="6596314"/>
            <a:ext cx="4298908" cy="2865939"/>
          </a:xfrm>
          <a:custGeom>
            <a:avLst/>
            <a:gdLst/>
            <a:ahLst/>
            <a:cxnLst/>
            <a:rect r="r" b="b" t="t" l="l"/>
            <a:pathLst>
              <a:path h="2865939" w="4298908">
                <a:moveTo>
                  <a:pt x="0" y="0"/>
                </a:moveTo>
                <a:lnTo>
                  <a:pt x="4298908" y="0"/>
                </a:lnTo>
                <a:lnTo>
                  <a:pt x="4298908" y="2865939"/>
                </a:lnTo>
                <a:lnTo>
                  <a:pt x="0" y="286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546343" y="3981981"/>
            <a:ext cx="3030050" cy="2323038"/>
          </a:xfrm>
          <a:custGeom>
            <a:avLst/>
            <a:gdLst/>
            <a:ahLst/>
            <a:cxnLst/>
            <a:rect r="r" b="b" t="t" l="l"/>
            <a:pathLst>
              <a:path h="2323038" w="3030050">
                <a:moveTo>
                  <a:pt x="0" y="0"/>
                </a:moveTo>
                <a:lnTo>
                  <a:pt x="3030050" y="0"/>
                </a:lnTo>
                <a:lnTo>
                  <a:pt x="3030050" y="2323038"/>
                </a:lnTo>
                <a:lnTo>
                  <a:pt x="0" y="23230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1325669"/>
            <a:ext cx="16307779" cy="984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72"/>
              </a:lnSpc>
              <a:spcBef>
                <a:spcPct val="0"/>
              </a:spcBef>
            </a:pPr>
            <a:r>
              <a:rPr lang="en-US" sz="57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Consell de les Illes Balears del Moviment Europeu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195826" y="2310624"/>
            <a:ext cx="3984503" cy="2085638"/>
          </a:xfrm>
          <a:custGeom>
            <a:avLst/>
            <a:gdLst/>
            <a:ahLst/>
            <a:cxnLst/>
            <a:rect r="r" b="b" t="t" l="l"/>
            <a:pathLst>
              <a:path h="2085638" w="3984503">
                <a:moveTo>
                  <a:pt x="0" y="0"/>
                </a:moveTo>
                <a:lnTo>
                  <a:pt x="3984502" y="0"/>
                </a:lnTo>
                <a:lnTo>
                  <a:pt x="3984502" y="2085638"/>
                </a:lnTo>
                <a:lnTo>
                  <a:pt x="0" y="2085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55255" y="7194356"/>
            <a:ext cx="2529763" cy="2063944"/>
          </a:xfrm>
          <a:custGeom>
            <a:avLst/>
            <a:gdLst/>
            <a:ahLst/>
            <a:cxnLst/>
            <a:rect r="r" b="b" t="t" l="l"/>
            <a:pathLst>
              <a:path h="2063944" w="2529763">
                <a:moveTo>
                  <a:pt x="0" y="0"/>
                </a:moveTo>
                <a:lnTo>
                  <a:pt x="2529763" y="0"/>
                </a:lnTo>
                <a:lnTo>
                  <a:pt x="2529763" y="2063944"/>
                </a:lnTo>
                <a:lnTo>
                  <a:pt x="0" y="2063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994" r="0" b="-69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81532" y="6820251"/>
            <a:ext cx="3666238" cy="2438049"/>
          </a:xfrm>
          <a:custGeom>
            <a:avLst/>
            <a:gdLst/>
            <a:ahLst/>
            <a:cxnLst/>
            <a:rect r="r" b="b" t="t" l="l"/>
            <a:pathLst>
              <a:path h="2438049" w="3666238">
                <a:moveTo>
                  <a:pt x="0" y="0"/>
                </a:moveTo>
                <a:lnTo>
                  <a:pt x="3666238" y="0"/>
                </a:lnTo>
                <a:lnTo>
                  <a:pt x="3666238" y="2438049"/>
                </a:lnTo>
                <a:lnTo>
                  <a:pt x="0" y="243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68167" y="4251320"/>
            <a:ext cx="3578465" cy="2089824"/>
          </a:xfrm>
          <a:custGeom>
            <a:avLst/>
            <a:gdLst/>
            <a:ahLst/>
            <a:cxnLst/>
            <a:rect r="r" b="b" t="t" l="l"/>
            <a:pathLst>
              <a:path h="2089824" w="3578465">
                <a:moveTo>
                  <a:pt x="0" y="0"/>
                </a:moveTo>
                <a:lnTo>
                  <a:pt x="3578465" y="0"/>
                </a:lnTo>
                <a:lnTo>
                  <a:pt x="3578465" y="2089823"/>
                </a:lnTo>
                <a:lnTo>
                  <a:pt x="0" y="2089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91262" y="5633848"/>
            <a:ext cx="3180539" cy="1736574"/>
          </a:xfrm>
          <a:custGeom>
            <a:avLst/>
            <a:gdLst/>
            <a:ahLst/>
            <a:cxnLst/>
            <a:rect r="r" b="b" t="t" l="l"/>
            <a:pathLst>
              <a:path h="1736574" w="3180539">
                <a:moveTo>
                  <a:pt x="0" y="0"/>
                </a:moveTo>
                <a:lnTo>
                  <a:pt x="3180539" y="0"/>
                </a:lnTo>
                <a:lnTo>
                  <a:pt x="3180539" y="1736574"/>
                </a:lnTo>
                <a:lnTo>
                  <a:pt x="0" y="17365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89726">
            <a:off x="11887296" y="2772202"/>
            <a:ext cx="5290674" cy="3280218"/>
          </a:xfrm>
          <a:custGeom>
            <a:avLst/>
            <a:gdLst/>
            <a:ahLst/>
            <a:cxnLst/>
            <a:rect r="r" b="b" t="t" l="l"/>
            <a:pathLst>
              <a:path h="3280218" w="5290674">
                <a:moveTo>
                  <a:pt x="0" y="0"/>
                </a:moveTo>
                <a:lnTo>
                  <a:pt x="5290674" y="0"/>
                </a:lnTo>
                <a:lnTo>
                  <a:pt x="5290674" y="3280218"/>
                </a:lnTo>
                <a:lnTo>
                  <a:pt x="0" y="32802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76179">
            <a:off x="8892312" y="1901183"/>
            <a:ext cx="4525885" cy="2338374"/>
          </a:xfrm>
          <a:custGeom>
            <a:avLst/>
            <a:gdLst/>
            <a:ahLst/>
            <a:cxnLst/>
            <a:rect r="r" b="b" t="t" l="l"/>
            <a:pathLst>
              <a:path h="2338374" w="4525885">
                <a:moveTo>
                  <a:pt x="0" y="0"/>
                </a:moveTo>
                <a:lnTo>
                  <a:pt x="4525885" y="0"/>
                </a:lnTo>
                <a:lnTo>
                  <a:pt x="4525885" y="2338374"/>
                </a:lnTo>
                <a:lnTo>
                  <a:pt x="0" y="23383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858316">
            <a:off x="8612397" y="6384495"/>
            <a:ext cx="3490007" cy="1971854"/>
          </a:xfrm>
          <a:custGeom>
            <a:avLst/>
            <a:gdLst/>
            <a:ahLst/>
            <a:cxnLst/>
            <a:rect r="r" b="b" t="t" l="l"/>
            <a:pathLst>
              <a:path h="1971854" w="3490007">
                <a:moveTo>
                  <a:pt x="0" y="0"/>
                </a:moveTo>
                <a:lnTo>
                  <a:pt x="3490006" y="0"/>
                </a:lnTo>
                <a:lnTo>
                  <a:pt x="3490006" y="1971854"/>
                </a:lnTo>
                <a:lnTo>
                  <a:pt x="0" y="19718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8819515"/>
            <a:ext cx="2066294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240">
                <a:solidFill>
                  <a:srgbClr val="EFECE7"/>
                </a:solidFill>
                <a:latin typeface="Roboto"/>
                <a:ea typeface="Roboto"/>
                <a:cs typeface="Roboto"/>
                <a:sym typeface="Roboto"/>
              </a:rPr>
              <a:t>Page 05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95848" y="881989"/>
            <a:ext cx="4563452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120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923736"/>
            <a:ext cx="6669963" cy="4462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Contuberni de Munich: Europa 60 anys desprès (Jornada commemorativa del 60è aniversari del Contuberni de Munich)</a:t>
            </a:r>
          </a:p>
          <a:p>
            <a:pPr algn="l">
              <a:lnSpc>
                <a:spcPts val="3920"/>
              </a:lnSpc>
              <a:spcBef>
                <a:spcPct val="0"/>
              </a:spcBef>
            </a:pPr>
          </a:p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V-Consejo Asesor Territorial del CFEME</a:t>
            </a:r>
          </a:p>
          <a:p>
            <a:pPr algn="l">
              <a:lnSpc>
                <a:spcPts val="3920"/>
              </a:lnSpc>
              <a:spcBef>
                <a:spcPct val="0"/>
              </a:spcBef>
            </a:pPr>
          </a:p>
          <a:p>
            <a:pPr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Conversa amb Jorge Dezcallar (Converses a can Oleo del Moviment Europeu)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7811" y="1894056"/>
            <a:ext cx="7700278" cy="163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60"/>
              </a:lnSpc>
            </a:pPr>
            <a:r>
              <a:rPr lang="en-US" sz="12000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ACTIVITATS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8799371" y="4622610"/>
            <a:ext cx="4744793" cy="2704532"/>
          </a:xfrm>
          <a:custGeom>
            <a:avLst/>
            <a:gdLst/>
            <a:ahLst/>
            <a:cxnLst/>
            <a:rect r="r" b="b" t="t" l="l"/>
            <a:pathLst>
              <a:path h="2704532" w="4744793">
                <a:moveTo>
                  <a:pt x="0" y="0"/>
                </a:moveTo>
                <a:lnTo>
                  <a:pt x="4744793" y="0"/>
                </a:lnTo>
                <a:lnTo>
                  <a:pt x="4744793" y="2704532"/>
                </a:lnTo>
                <a:lnTo>
                  <a:pt x="0" y="2704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87222" y="2327085"/>
            <a:ext cx="4680381" cy="2453673"/>
          </a:xfrm>
          <a:custGeom>
            <a:avLst/>
            <a:gdLst/>
            <a:ahLst/>
            <a:cxnLst/>
            <a:rect r="r" b="b" t="t" l="l"/>
            <a:pathLst>
              <a:path h="2453673" w="4680381">
                <a:moveTo>
                  <a:pt x="0" y="0"/>
                </a:moveTo>
                <a:lnTo>
                  <a:pt x="4680381" y="0"/>
                </a:lnTo>
                <a:lnTo>
                  <a:pt x="4680381" y="2453673"/>
                </a:lnTo>
                <a:lnTo>
                  <a:pt x="0" y="2453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60401" y="4622610"/>
            <a:ext cx="3100956" cy="1955519"/>
          </a:xfrm>
          <a:custGeom>
            <a:avLst/>
            <a:gdLst/>
            <a:ahLst/>
            <a:cxnLst/>
            <a:rect r="r" b="b" t="t" l="l"/>
            <a:pathLst>
              <a:path h="1955519" w="3100956">
                <a:moveTo>
                  <a:pt x="0" y="0"/>
                </a:moveTo>
                <a:lnTo>
                  <a:pt x="3100956" y="0"/>
                </a:lnTo>
                <a:lnTo>
                  <a:pt x="3100956" y="1955519"/>
                </a:lnTo>
                <a:lnTo>
                  <a:pt x="0" y="19555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387255" y="3107843"/>
            <a:ext cx="3099968" cy="2324976"/>
          </a:xfrm>
          <a:custGeom>
            <a:avLst/>
            <a:gdLst/>
            <a:ahLst/>
            <a:cxnLst/>
            <a:rect r="r" b="b" t="t" l="l"/>
            <a:pathLst>
              <a:path h="2324976" w="3099968">
                <a:moveTo>
                  <a:pt x="0" y="0"/>
                </a:moveTo>
                <a:lnTo>
                  <a:pt x="3099967" y="0"/>
                </a:lnTo>
                <a:lnTo>
                  <a:pt x="3099967" y="2324976"/>
                </a:lnTo>
                <a:lnTo>
                  <a:pt x="0" y="23249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633592" y="4702180"/>
            <a:ext cx="3534011" cy="2452553"/>
          </a:xfrm>
          <a:custGeom>
            <a:avLst/>
            <a:gdLst/>
            <a:ahLst/>
            <a:cxnLst/>
            <a:rect r="r" b="b" t="t" l="l"/>
            <a:pathLst>
              <a:path h="2452553" w="3534011">
                <a:moveTo>
                  <a:pt x="0" y="0"/>
                </a:moveTo>
                <a:lnTo>
                  <a:pt x="3534011" y="0"/>
                </a:lnTo>
                <a:lnTo>
                  <a:pt x="3534011" y="2452553"/>
                </a:lnTo>
                <a:lnTo>
                  <a:pt x="0" y="24525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8071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76362" y="7151721"/>
            <a:ext cx="3576521" cy="2210564"/>
          </a:xfrm>
          <a:custGeom>
            <a:avLst/>
            <a:gdLst/>
            <a:ahLst/>
            <a:cxnLst/>
            <a:rect r="r" b="b" t="t" l="l"/>
            <a:pathLst>
              <a:path h="2210564" w="3576521">
                <a:moveTo>
                  <a:pt x="0" y="0"/>
                </a:moveTo>
                <a:lnTo>
                  <a:pt x="3576521" y="0"/>
                </a:lnTo>
                <a:lnTo>
                  <a:pt x="3576521" y="2210565"/>
                </a:lnTo>
                <a:lnTo>
                  <a:pt x="0" y="22105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3026" t="-23743" r="-9646" b="-9792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452883" y="6861973"/>
            <a:ext cx="3607963" cy="2500312"/>
          </a:xfrm>
          <a:custGeom>
            <a:avLst/>
            <a:gdLst/>
            <a:ahLst/>
            <a:cxnLst/>
            <a:rect r="r" b="b" t="t" l="l"/>
            <a:pathLst>
              <a:path h="2500312" w="3607963">
                <a:moveTo>
                  <a:pt x="0" y="0"/>
                </a:moveTo>
                <a:lnTo>
                  <a:pt x="3607964" y="0"/>
                </a:lnTo>
                <a:lnTo>
                  <a:pt x="3607964" y="2500313"/>
                </a:lnTo>
                <a:lnTo>
                  <a:pt x="0" y="25003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335426" y="885000"/>
            <a:ext cx="3923874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120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3828310"/>
            <a:ext cx="8133001" cy="418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Conc</a:t>
            </a: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entració amb motiu del primer aniversari </a:t>
            </a:r>
          </a:p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 l'inici de la guerra a Ucraïna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La Unió europea, un èxit necessari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Conversa amb Fernando Schwartz: Unión Europea: </a:t>
            </a:r>
          </a:p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Guerra y Paz (Converses a can Óleo del Moviment Europeu)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I Premis Europa del Moviment Europeu, Jafudà Cresques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7811" y="1894056"/>
            <a:ext cx="7700278" cy="163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60"/>
              </a:lnSpc>
            </a:pPr>
            <a:r>
              <a:rPr lang="en-US" sz="12000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ACTIVITATS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66447" y="4383655"/>
            <a:ext cx="2605107" cy="1957428"/>
          </a:xfrm>
          <a:custGeom>
            <a:avLst/>
            <a:gdLst/>
            <a:ahLst/>
            <a:cxnLst/>
            <a:rect r="r" b="b" t="t" l="l"/>
            <a:pathLst>
              <a:path h="1957428" w="2605107">
                <a:moveTo>
                  <a:pt x="0" y="0"/>
                </a:moveTo>
                <a:lnTo>
                  <a:pt x="2605107" y="0"/>
                </a:lnTo>
                <a:lnTo>
                  <a:pt x="2605107" y="1957428"/>
                </a:lnTo>
                <a:lnTo>
                  <a:pt x="0" y="1957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98133" y="2479514"/>
            <a:ext cx="3534938" cy="2651203"/>
          </a:xfrm>
          <a:custGeom>
            <a:avLst/>
            <a:gdLst/>
            <a:ahLst/>
            <a:cxnLst/>
            <a:rect r="r" b="b" t="t" l="l"/>
            <a:pathLst>
              <a:path h="2651203" w="3534938">
                <a:moveTo>
                  <a:pt x="0" y="0"/>
                </a:moveTo>
                <a:lnTo>
                  <a:pt x="3534937" y="0"/>
                </a:lnTo>
                <a:lnTo>
                  <a:pt x="3534937" y="2651203"/>
                </a:lnTo>
                <a:lnTo>
                  <a:pt x="0" y="265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600494" y="4861103"/>
            <a:ext cx="3135368" cy="2355954"/>
          </a:xfrm>
          <a:custGeom>
            <a:avLst/>
            <a:gdLst/>
            <a:ahLst/>
            <a:cxnLst/>
            <a:rect r="r" b="b" t="t" l="l"/>
            <a:pathLst>
              <a:path h="2355954" w="3135368">
                <a:moveTo>
                  <a:pt x="0" y="0"/>
                </a:moveTo>
                <a:lnTo>
                  <a:pt x="3135368" y="0"/>
                </a:lnTo>
                <a:lnTo>
                  <a:pt x="3135368" y="2355955"/>
                </a:lnTo>
                <a:lnTo>
                  <a:pt x="0" y="2355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23620" y="4914730"/>
            <a:ext cx="3197226" cy="2302328"/>
          </a:xfrm>
          <a:custGeom>
            <a:avLst/>
            <a:gdLst/>
            <a:ahLst/>
            <a:cxnLst/>
            <a:rect r="r" b="b" t="t" l="l"/>
            <a:pathLst>
              <a:path h="2302328" w="3197226">
                <a:moveTo>
                  <a:pt x="0" y="0"/>
                </a:moveTo>
                <a:lnTo>
                  <a:pt x="3197226" y="0"/>
                </a:lnTo>
                <a:lnTo>
                  <a:pt x="3197226" y="2302328"/>
                </a:lnTo>
                <a:lnTo>
                  <a:pt x="0" y="23023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051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794041" y="7004996"/>
            <a:ext cx="3218753" cy="2406727"/>
          </a:xfrm>
          <a:custGeom>
            <a:avLst/>
            <a:gdLst/>
            <a:ahLst/>
            <a:cxnLst/>
            <a:rect r="r" b="b" t="t" l="l"/>
            <a:pathLst>
              <a:path h="2406727" w="3218753">
                <a:moveTo>
                  <a:pt x="0" y="0"/>
                </a:moveTo>
                <a:lnTo>
                  <a:pt x="3218753" y="0"/>
                </a:lnTo>
                <a:lnTo>
                  <a:pt x="3218753" y="2406728"/>
                </a:lnTo>
                <a:lnTo>
                  <a:pt x="0" y="24067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41221">
            <a:off x="13520975" y="2607818"/>
            <a:ext cx="3291265" cy="2470806"/>
          </a:xfrm>
          <a:custGeom>
            <a:avLst/>
            <a:gdLst/>
            <a:ahLst/>
            <a:cxnLst/>
            <a:rect r="r" b="b" t="t" l="l"/>
            <a:pathLst>
              <a:path h="2470806" w="3291265">
                <a:moveTo>
                  <a:pt x="0" y="0"/>
                </a:moveTo>
                <a:lnTo>
                  <a:pt x="3291265" y="0"/>
                </a:lnTo>
                <a:lnTo>
                  <a:pt x="3291265" y="2470806"/>
                </a:lnTo>
                <a:lnTo>
                  <a:pt x="0" y="24708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266447" y="6065894"/>
            <a:ext cx="2414658" cy="1800988"/>
          </a:xfrm>
          <a:custGeom>
            <a:avLst/>
            <a:gdLst/>
            <a:ahLst/>
            <a:cxnLst/>
            <a:rect r="r" b="b" t="t" l="l"/>
            <a:pathLst>
              <a:path h="1800988" w="2414658">
                <a:moveTo>
                  <a:pt x="0" y="0"/>
                </a:moveTo>
                <a:lnTo>
                  <a:pt x="2414658" y="0"/>
                </a:lnTo>
                <a:lnTo>
                  <a:pt x="2414658" y="1800988"/>
                </a:lnTo>
                <a:lnTo>
                  <a:pt x="0" y="18009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61418" y="7400319"/>
            <a:ext cx="2512358" cy="2011404"/>
          </a:xfrm>
          <a:custGeom>
            <a:avLst/>
            <a:gdLst/>
            <a:ahLst/>
            <a:cxnLst/>
            <a:rect r="r" b="b" t="t" l="l"/>
            <a:pathLst>
              <a:path h="2011404" w="2512358">
                <a:moveTo>
                  <a:pt x="0" y="0"/>
                </a:moveTo>
                <a:lnTo>
                  <a:pt x="2512358" y="0"/>
                </a:lnTo>
                <a:lnTo>
                  <a:pt x="2512358" y="2011405"/>
                </a:lnTo>
                <a:lnTo>
                  <a:pt x="0" y="2011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70985" y="7107539"/>
            <a:ext cx="4262086" cy="2304185"/>
          </a:xfrm>
          <a:custGeom>
            <a:avLst/>
            <a:gdLst/>
            <a:ahLst/>
            <a:cxnLst/>
            <a:rect r="r" b="b" t="t" l="l"/>
            <a:pathLst>
              <a:path h="2304185" w="4262086">
                <a:moveTo>
                  <a:pt x="0" y="0"/>
                </a:moveTo>
                <a:lnTo>
                  <a:pt x="4262085" y="0"/>
                </a:lnTo>
                <a:lnTo>
                  <a:pt x="4262085" y="2304185"/>
                </a:lnTo>
                <a:lnTo>
                  <a:pt x="0" y="23041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21147" r="0" b="-17709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985167" y="881989"/>
            <a:ext cx="4274133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120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066207"/>
            <a:ext cx="6669963" cy="2611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Parlam d'Europa amb el Moviment Europeu. Cicle de 5 conferències 2024</a:t>
            </a:r>
          </a:p>
          <a:p>
            <a:pPr algn="l">
              <a:lnSpc>
                <a:spcPts val="2568"/>
              </a:lnSpc>
            </a:pPr>
          </a:p>
          <a:p>
            <a:pPr algn="l">
              <a:lnSpc>
                <a:spcPts val="2568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De Washington a Brussel·les: Conseqüències de les eleccions americanes. (2 conferències)</a:t>
            </a:r>
          </a:p>
          <a:p>
            <a:pPr algn="l">
              <a:lnSpc>
                <a:spcPts val="2568"/>
              </a:lnSpc>
            </a:pPr>
          </a:p>
          <a:p>
            <a:pPr algn="l">
              <a:lnSpc>
                <a:spcPts val="2568"/>
              </a:lnSpc>
            </a:pPr>
            <a:r>
              <a:rPr lang="en-US" sz="2400" spc="6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El marc europeu, oportunitat per a la creació contemporània a les Illes Balears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07811" y="1894056"/>
            <a:ext cx="7700278" cy="163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60"/>
              </a:lnSpc>
            </a:pPr>
            <a:r>
              <a:rPr lang="en-US" sz="12000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ACTIVITATS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C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7811" y="500989"/>
            <a:ext cx="16307779" cy="9259457"/>
            <a:chOff x="0" y="0"/>
            <a:chExt cx="21743705" cy="123459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52124"/>
              <a:ext cx="2160032" cy="4938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003399"/>
                  </a:solidFill>
                  <a:latin typeface="Roboto"/>
                  <a:ea typeface="Roboto"/>
                  <a:cs typeface="Roboto"/>
                  <a:sym typeface="Roboto"/>
                </a:rPr>
                <a:t>cibame.eu</a:t>
              </a:r>
            </a:p>
          </p:txBody>
        </p:sp>
        <p:sp>
          <p:nvSpPr>
            <p:cNvPr name="AutoShape 4" id="4"/>
            <p:cNvSpPr/>
            <p:nvPr/>
          </p:nvSpPr>
          <p:spPr>
            <a:xfrm>
              <a:off x="2160032" y="12122846"/>
              <a:ext cx="19583672" cy="0"/>
            </a:xfrm>
            <a:prstGeom prst="line">
              <a:avLst/>
            </a:prstGeom>
            <a:ln cap="flat" w="38100">
              <a:solidFill>
                <a:srgbClr val="003399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76456" cy="876876"/>
            </a:xfrm>
            <a:custGeom>
              <a:avLst/>
              <a:gdLst/>
              <a:ahLst/>
              <a:cxnLst/>
              <a:rect r="r" b="b" t="t" l="l"/>
              <a:pathLst>
                <a:path h="876876" w="1076456">
                  <a:moveTo>
                    <a:pt x="0" y="0"/>
                  </a:moveTo>
                  <a:lnTo>
                    <a:pt x="1076456" y="0"/>
                  </a:lnTo>
                  <a:lnTo>
                    <a:pt x="1076456" y="876876"/>
                  </a:lnTo>
                  <a:lnTo>
                    <a:pt x="0" y="876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242450" y="18355"/>
              <a:ext cx="4323370" cy="858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b="true" sz="3899" spc="389">
                  <a:solidFill>
                    <a:srgbClr val="00339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CIBAME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9345696" y="2122141"/>
            <a:ext cx="6283053" cy="3021359"/>
          </a:xfrm>
          <a:custGeom>
            <a:avLst/>
            <a:gdLst/>
            <a:ahLst/>
            <a:cxnLst/>
            <a:rect r="r" b="b" t="t" l="l"/>
            <a:pathLst>
              <a:path h="3021359" w="6283053">
                <a:moveTo>
                  <a:pt x="0" y="0"/>
                </a:moveTo>
                <a:lnTo>
                  <a:pt x="6283053" y="0"/>
                </a:lnTo>
                <a:lnTo>
                  <a:pt x="6283053" y="3021359"/>
                </a:lnTo>
                <a:lnTo>
                  <a:pt x="0" y="3021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7811" y="6085346"/>
            <a:ext cx="8337885" cy="3293464"/>
          </a:xfrm>
          <a:custGeom>
            <a:avLst/>
            <a:gdLst/>
            <a:ahLst/>
            <a:cxnLst/>
            <a:rect r="r" b="b" t="t" l="l"/>
            <a:pathLst>
              <a:path h="3293464" w="8337885">
                <a:moveTo>
                  <a:pt x="0" y="0"/>
                </a:moveTo>
                <a:lnTo>
                  <a:pt x="8337885" y="0"/>
                </a:lnTo>
                <a:lnTo>
                  <a:pt x="8337885" y="3293464"/>
                </a:lnTo>
                <a:lnTo>
                  <a:pt x="0" y="329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08090" y="4824648"/>
            <a:ext cx="8205697" cy="4554162"/>
          </a:xfrm>
          <a:custGeom>
            <a:avLst/>
            <a:gdLst/>
            <a:ahLst/>
            <a:cxnLst/>
            <a:rect r="r" b="b" t="t" l="l"/>
            <a:pathLst>
              <a:path h="4554162" w="8205697">
                <a:moveTo>
                  <a:pt x="0" y="0"/>
                </a:moveTo>
                <a:lnTo>
                  <a:pt x="8205697" y="0"/>
                </a:lnTo>
                <a:lnTo>
                  <a:pt x="8205697" y="4554162"/>
                </a:lnTo>
                <a:lnTo>
                  <a:pt x="0" y="4554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3381077" y="881989"/>
            <a:ext cx="3878223" cy="144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12000">
                <a:solidFill>
                  <a:srgbClr val="0033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7811" y="1894056"/>
            <a:ext cx="7700278" cy="1630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60"/>
              </a:lnSpc>
            </a:pPr>
            <a:r>
              <a:rPr lang="en-US" sz="12000">
                <a:solidFill>
                  <a:srgbClr val="54545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ACTIVITATS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7811" y="3391386"/>
            <a:ext cx="7537920" cy="2445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8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 relacions entre Xina i Europa</a:t>
            </a:r>
          </a:p>
          <a:p>
            <a:pPr algn="l">
              <a:lnSpc>
                <a:spcPts val="3938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Unió Europea i salut</a:t>
            </a:r>
          </a:p>
          <a:p>
            <a:pPr algn="l">
              <a:lnSpc>
                <a:spcPts val="3938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40è aniversari de l'adhesió d'Espanya a la Unió Europea</a:t>
            </a:r>
          </a:p>
          <a:p>
            <a:pPr algn="l">
              <a:lnSpc>
                <a:spcPts val="3938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Converses a Ca n’Oleo: El despertar del gegant asiàtic</a:t>
            </a:r>
          </a:p>
          <a:p>
            <a:pPr algn="l">
              <a:lnSpc>
                <a:spcPts val="3938"/>
              </a:lnSpc>
            </a:pPr>
            <a:r>
              <a:rPr lang="en-US" sz="2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III Premis Europa Jafudà Cresques del Moviment Europeu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DAHDENSywYk</dc:identifier>
  <dcterms:modified xsi:type="dcterms:W3CDTF">2011-08-01T06:04:30Z</dcterms:modified>
  <cp:revision>1</cp:revision>
  <dc:title>Presentació del Moviment Europeu</dc:title>
</cp:coreProperties>
</file>